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11"/>
    <p:restoredTop sz="94610"/>
  </p:normalViewPr>
  <p:slideViewPr>
    <p:cSldViewPr snapToGrid="0" snapToObjects="1">
      <p:cViewPr varScale="1">
        <p:scale>
          <a:sx n="40" d="100"/>
          <a:sy n="40" d="100"/>
        </p:scale>
        <p:origin x="-67" y="-1080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gamma.app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s://gamma.ap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s://gamma.ap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s://gamma.ap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s://gamma.ap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gamma.app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1905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2440186"/>
            <a:ext cx="7477601" cy="16663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561"/>
              </a:lnSpc>
              <a:buNone/>
            </a:pPr>
            <a:r>
              <a:rPr lang="en-US" sz="5249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Sınır Koyma Nedir?</a:t>
            </a:r>
            <a:endParaRPr lang="en-US" sz="5249" dirty="0"/>
          </a:p>
        </p:txBody>
      </p:sp>
      <p:sp>
        <p:nvSpPr>
          <p:cNvPr id="6" name="Text 3"/>
          <p:cNvSpPr/>
          <p:nvPr/>
        </p:nvSpPr>
        <p:spPr>
          <a:xfrm>
            <a:off x="833199" y="4439841"/>
            <a:ext cx="747760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Sınır koyma, kişinin kendi duygusal ve zihinsel sınırlarını belirleyerek, sağlıklı ilişkiler kurmasına yardımcı olan bir kavramdır.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833199" y="5417225"/>
            <a:ext cx="355402" cy="355402"/>
          </a:xfrm>
          <a:prstGeom prst="roundRect">
            <a:avLst>
              <a:gd name="adj" fmla="val 25726039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819" y="5424845"/>
            <a:ext cx="340162" cy="340162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1299686" y="5400556"/>
            <a:ext cx="4921925" cy="3888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062"/>
              </a:lnSpc>
              <a:buNone/>
            </a:pPr>
            <a:r>
              <a:rPr lang="en-US" sz="2187" b="1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by HFÖ ANADOLU LİSESİ REHBERLİK</a:t>
            </a:r>
            <a:endParaRPr lang="en-US" sz="2187" dirty="0"/>
          </a:p>
        </p:txBody>
      </p:sp>
      <p:pic>
        <p:nvPicPr>
          <p:cNvPr id="10" name="Image 2" descr="preencoded.png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518285"/>
            <a:ext cx="10142101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Sınır Koyma ve Kişisel Gelişim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2037993" y="2768084"/>
            <a:ext cx="2232065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Özsaygı ve Sınırlar</a:t>
            </a:r>
            <a:endParaRPr lang="en-US" sz="2187" dirty="0"/>
          </a:p>
        </p:txBody>
      </p:sp>
      <p:sp>
        <p:nvSpPr>
          <p:cNvPr id="6" name="Text 4"/>
          <p:cNvSpPr/>
          <p:nvPr/>
        </p:nvSpPr>
        <p:spPr>
          <a:xfrm>
            <a:off x="2037993" y="3684627"/>
            <a:ext cx="2232065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Kişisel gelişimde sağlıklı sınırlar, özsaygıyı güçlendirir ve duygusal refahı artırır.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4819650" y="2768084"/>
            <a:ext cx="2232065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Empati ve Sınırlar</a:t>
            </a:r>
            <a:endParaRPr lang="en-US" sz="2187" dirty="0"/>
          </a:p>
        </p:txBody>
      </p:sp>
      <p:sp>
        <p:nvSpPr>
          <p:cNvPr id="8" name="Text 6"/>
          <p:cNvSpPr/>
          <p:nvPr/>
        </p:nvSpPr>
        <p:spPr>
          <a:xfrm>
            <a:off x="4819650" y="3684627"/>
            <a:ext cx="2232065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Empatinin gelişimi, sağlıklı sınırları anlama ve diğerleriyle etkili iletişim kurma becerisini destekler.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7601307" y="2768084"/>
            <a:ext cx="2232065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Yeniden Değerlendirme ve Büyüme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7601307" y="4379000"/>
            <a:ext cx="2232065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Sınırların yeniden değerlendirilmesi, kişisel gelişim için yeni fırsatlar ve büyüme potansiyeli sunar.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10382964" y="2768084"/>
            <a:ext cx="2232065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Kişisel İfade ve Sınırlar</a:t>
            </a:r>
            <a:endParaRPr lang="en-US" sz="2187" dirty="0"/>
          </a:p>
        </p:txBody>
      </p:sp>
      <p:sp>
        <p:nvSpPr>
          <p:cNvPr id="12" name="Text 10"/>
          <p:cNvSpPr/>
          <p:nvPr/>
        </p:nvSpPr>
        <p:spPr>
          <a:xfrm>
            <a:off x="10382964" y="3684627"/>
            <a:ext cx="2232065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Kişisel gelişim, sağlıklı sınırların ifade edilmesi üzerine çalışmayı içerir.</a:t>
            </a:r>
            <a:endParaRPr lang="en-US" sz="1750" dirty="0"/>
          </a:p>
        </p:txBody>
      </p:sp>
      <p:pic>
        <p:nvPicPr>
          <p:cNvPr id="13" name="Image 0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783556"/>
            <a:ext cx="9986605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Sınır Koyma Neden Önemlidir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2037993" y="2922270"/>
            <a:ext cx="5166122" cy="1650802"/>
          </a:xfrm>
          <a:prstGeom prst="roundRect">
            <a:avLst>
              <a:gd name="adj" fmla="val 6057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2267783" y="3152061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Kendine Saygı</a:t>
            </a:r>
            <a:endParaRPr lang="en-US" sz="2187" dirty="0"/>
          </a:p>
        </p:txBody>
      </p:sp>
      <p:sp>
        <p:nvSpPr>
          <p:cNvPr id="7" name="Text 5"/>
          <p:cNvSpPr/>
          <p:nvPr/>
        </p:nvSpPr>
        <p:spPr>
          <a:xfrm>
            <a:off x="2267783" y="3632478"/>
            <a:ext cx="470654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Sağlıklı sınırlar, kişinin kendi değerine saygı duymasına yardımcı olur.</a:t>
            </a:r>
            <a:endParaRPr lang="en-US" sz="1750" dirty="0"/>
          </a:p>
        </p:txBody>
      </p:sp>
      <p:sp>
        <p:nvSpPr>
          <p:cNvPr id="8" name="Shape 6"/>
          <p:cNvSpPr/>
          <p:nvPr/>
        </p:nvSpPr>
        <p:spPr>
          <a:xfrm>
            <a:off x="7426285" y="2922270"/>
            <a:ext cx="5166122" cy="1650802"/>
          </a:xfrm>
          <a:prstGeom prst="roundRect">
            <a:avLst>
              <a:gd name="adj" fmla="val 6057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7656076" y="3152061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Özgürlük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7656076" y="3632478"/>
            <a:ext cx="470654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Sınırlar, kişinin kendi alanını koruyarak özgürlüğünü destekler.</a:t>
            </a:r>
            <a:endParaRPr lang="en-US" sz="1750" dirty="0"/>
          </a:p>
        </p:txBody>
      </p:sp>
      <p:sp>
        <p:nvSpPr>
          <p:cNvPr id="11" name="Shape 9"/>
          <p:cNvSpPr/>
          <p:nvPr/>
        </p:nvSpPr>
        <p:spPr>
          <a:xfrm>
            <a:off x="2037993" y="4795242"/>
            <a:ext cx="5166122" cy="1650802"/>
          </a:xfrm>
          <a:prstGeom prst="roundRect">
            <a:avLst>
              <a:gd name="adj" fmla="val 6057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2267783" y="5025033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İlişki Kalitesi</a:t>
            </a:r>
            <a:endParaRPr lang="en-US" sz="2187" dirty="0"/>
          </a:p>
        </p:txBody>
      </p:sp>
      <p:sp>
        <p:nvSpPr>
          <p:cNvPr id="13" name="Text 11"/>
          <p:cNvSpPr/>
          <p:nvPr/>
        </p:nvSpPr>
        <p:spPr>
          <a:xfrm>
            <a:off x="2267783" y="5505450"/>
            <a:ext cx="470654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Net sınırlar, sağlıklı ve dengeli ilişkilerin oluşmasına katkıda bulunur.</a:t>
            </a:r>
            <a:endParaRPr lang="en-US" sz="1750" dirty="0"/>
          </a:p>
        </p:txBody>
      </p:sp>
      <p:sp>
        <p:nvSpPr>
          <p:cNvPr id="14" name="Shape 12"/>
          <p:cNvSpPr/>
          <p:nvPr/>
        </p:nvSpPr>
        <p:spPr>
          <a:xfrm>
            <a:off x="7426285" y="4795242"/>
            <a:ext cx="5166122" cy="1650802"/>
          </a:xfrm>
          <a:prstGeom prst="roundRect">
            <a:avLst>
              <a:gd name="adj" fmla="val 6057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7656076" y="5025033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Stres Yönetimi</a:t>
            </a:r>
            <a:endParaRPr lang="en-US" sz="2187" dirty="0"/>
          </a:p>
        </p:txBody>
      </p:sp>
      <p:sp>
        <p:nvSpPr>
          <p:cNvPr id="16" name="Text 14"/>
          <p:cNvSpPr/>
          <p:nvPr/>
        </p:nvSpPr>
        <p:spPr>
          <a:xfrm>
            <a:off x="7656076" y="5505450"/>
            <a:ext cx="470654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Sınırlar, stresin azaltılmasına ve sağlıklı sınırların belirlenmesine yardımcı olabilir.</a:t>
            </a:r>
            <a:endParaRPr lang="en-US" sz="1750" dirty="0"/>
          </a:p>
        </p:txBody>
      </p:sp>
      <p:pic>
        <p:nvPicPr>
          <p:cNvPr id="17" name="Image 0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-280154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1751528"/>
            <a:ext cx="7477601" cy="20831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Lise çağında hangi sınırlara ihtiyacımız var</a:t>
            </a:r>
            <a:endParaRPr lang="en-US" sz="4374" dirty="0"/>
          </a:p>
        </p:txBody>
      </p:sp>
      <p:sp>
        <p:nvSpPr>
          <p:cNvPr id="6" name="Text 3"/>
          <p:cNvSpPr/>
          <p:nvPr/>
        </p:nvSpPr>
        <p:spPr>
          <a:xfrm>
            <a:off x="1188600" y="3457099"/>
            <a:ext cx="7122200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b="1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Okul-Sosyal Hayat Dengesi:</a:t>
            </a: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Ders çalışma, arkadaşlarla vakit geçirme dengesi sağlanmalı.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1188601" y="4256723"/>
            <a:ext cx="7122200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b="1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Aile ile İletişim:</a:t>
            </a: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Mahremiyet ve ailedeki rol ve sorumlulukların sınırları anlaşılmalıdır.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1188601" y="4967526"/>
            <a:ext cx="7122200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b="1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İzin ve Bağımsızlık:</a:t>
            </a: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İzin alarak dışarı çıkma, kendi kararlarını alma gibi sınırlara ihtiyaç </a:t>
            </a:r>
            <a:r>
              <a:rPr lang="en-US" sz="1750" dirty="0" err="1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vardır</a:t>
            </a:r>
            <a:r>
              <a:rPr lang="en-US" sz="1750" dirty="0" smtClean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</a:t>
            </a:r>
            <a:endParaRPr lang="tr-TR" sz="1750" dirty="0" smtClean="0">
              <a:solidFill>
                <a:srgbClr val="333F70"/>
              </a:solidFill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tr-TR" sz="1750" dirty="0" smtClean="0">
                <a:solidFill>
                  <a:srgbClr val="333F70"/>
                </a:solidFill>
                <a:ea typeface="Open Sans" pitchFamily="34" charset="-122"/>
              </a:rPr>
              <a:t>Dijital dünyadaki sınırlar</a:t>
            </a:r>
          </a:p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tr-TR" sz="1750" dirty="0" smtClean="0">
                <a:solidFill>
                  <a:srgbClr val="333F70"/>
                </a:solidFill>
                <a:ea typeface="Open Sans" pitchFamily="34" charset="-122"/>
              </a:rPr>
              <a:t>Zamanı planlama</a:t>
            </a:r>
          </a:p>
          <a:p>
            <a:pPr marL="342900" indent="-342900" algn="l">
              <a:lnSpc>
                <a:spcPts val="2799"/>
              </a:lnSpc>
              <a:buSzPct val="100000"/>
              <a:buChar char="•"/>
            </a:pPr>
            <a:endParaRPr lang="en-US" sz="1750" dirty="0"/>
          </a:p>
        </p:txBody>
      </p:sp>
      <p:pic>
        <p:nvPicPr>
          <p:cNvPr id="9" name="Image 1" descr="preencoded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925473"/>
            <a:ext cx="7619405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İlişkilerde Sınır İhlalleri</a:t>
            </a:r>
            <a:endParaRPr lang="en-US" sz="4374" dirty="0"/>
          </a:p>
        </p:txBody>
      </p:sp>
      <p:sp>
        <p:nvSpPr>
          <p:cNvPr id="6" name="Shape 3"/>
          <p:cNvSpPr/>
          <p:nvPr/>
        </p:nvSpPr>
        <p:spPr>
          <a:xfrm>
            <a:off x="1144310" y="1953101"/>
            <a:ext cx="44410" cy="5351026"/>
          </a:xfrm>
          <a:prstGeom prst="roundRect">
            <a:avLst>
              <a:gd name="adj" fmla="val 225151"/>
            </a:avLst>
          </a:prstGeom>
          <a:solidFill>
            <a:srgbClr val="BCDBD4"/>
          </a:solidFill>
          <a:ln/>
        </p:spPr>
      </p:sp>
      <p:sp>
        <p:nvSpPr>
          <p:cNvPr id="7" name="Shape 4"/>
          <p:cNvSpPr/>
          <p:nvPr/>
        </p:nvSpPr>
        <p:spPr>
          <a:xfrm>
            <a:off x="1416427" y="2354401"/>
            <a:ext cx="777597" cy="44410"/>
          </a:xfrm>
          <a:prstGeom prst="roundRect">
            <a:avLst>
              <a:gd name="adj" fmla="val 225151"/>
            </a:avLst>
          </a:prstGeom>
          <a:solidFill>
            <a:srgbClr val="BCDBD4"/>
          </a:solidFill>
          <a:ln/>
        </p:spPr>
      </p:sp>
      <p:sp>
        <p:nvSpPr>
          <p:cNvPr id="8" name="Shape 5"/>
          <p:cNvSpPr/>
          <p:nvPr/>
        </p:nvSpPr>
        <p:spPr>
          <a:xfrm>
            <a:off x="916484" y="2126694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1079718" y="2168366"/>
            <a:ext cx="17335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1</a:t>
            </a:r>
            <a:endParaRPr lang="en-US" sz="2624" dirty="0"/>
          </a:p>
        </p:txBody>
      </p:sp>
      <p:sp>
        <p:nvSpPr>
          <p:cNvPr id="10" name="Text 7"/>
          <p:cNvSpPr/>
          <p:nvPr/>
        </p:nvSpPr>
        <p:spPr>
          <a:xfrm>
            <a:off x="2388513" y="2175272"/>
            <a:ext cx="3471029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Özsaygıyı Zedeleme</a:t>
            </a:r>
            <a:endParaRPr lang="en-US" sz="2187" dirty="0"/>
          </a:p>
        </p:txBody>
      </p:sp>
      <p:sp>
        <p:nvSpPr>
          <p:cNvPr id="11" name="Text 8"/>
          <p:cNvSpPr/>
          <p:nvPr/>
        </p:nvSpPr>
        <p:spPr>
          <a:xfrm>
            <a:off x="2388513" y="2655689"/>
            <a:ext cx="775108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Bir ilişkide sınır ihlali, özsaygıyı zedeleme ve kişisel alanın yok sayılmasıyla kendini gösterebilir.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1416427" y="4212134"/>
            <a:ext cx="777597" cy="44410"/>
          </a:xfrm>
          <a:prstGeom prst="roundRect">
            <a:avLst>
              <a:gd name="adj" fmla="val 225151"/>
            </a:avLst>
          </a:prstGeom>
          <a:solidFill>
            <a:srgbClr val="BCDBD4"/>
          </a:solidFill>
          <a:ln/>
        </p:spPr>
      </p:sp>
      <p:sp>
        <p:nvSpPr>
          <p:cNvPr id="13" name="Shape 10"/>
          <p:cNvSpPr/>
          <p:nvPr/>
        </p:nvSpPr>
        <p:spPr>
          <a:xfrm>
            <a:off x="916484" y="3984427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1027212" y="4026098"/>
            <a:ext cx="27836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2</a:t>
            </a:r>
            <a:endParaRPr lang="en-US" sz="2624" dirty="0"/>
          </a:p>
        </p:txBody>
      </p:sp>
      <p:sp>
        <p:nvSpPr>
          <p:cNvPr id="15" name="Text 12"/>
          <p:cNvSpPr/>
          <p:nvPr/>
        </p:nvSpPr>
        <p:spPr>
          <a:xfrm>
            <a:off x="2388513" y="4033004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İletişim Eksikliği</a:t>
            </a:r>
            <a:endParaRPr lang="en-US" sz="2187" dirty="0"/>
          </a:p>
        </p:txBody>
      </p:sp>
      <p:sp>
        <p:nvSpPr>
          <p:cNvPr id="16" name="Text 13"/>
          <p:cNvSpPr/>
          <p:nvPr/>
        </p:nvSpPr>
        <p:spPr>
          <a:xfrm>
            <a:off x="2388513" y="4513421"/>
            <a:ext cx="775108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Sınır ihlalleri genellikle sağlıksız iletişim ya da anlaşılmayan beklentilerden kaynaklanır.</a:t>
            </a:r>
            <a:endParaRPr lang="en-US" sz="1750" dirty="0"/>
          </a:p>
        </p:txBody>
      </p:sp>
      <p:sp>
        <p:nvSpPr>
          <p:cNvPr id="17" name="Shape 14"/>
          <p:cNvSpPr/>
          <p:nvPr/>
        </p:nvSpPr>
        <p:spPr>
          <a:xfrm>
            <a:off x="1416427" y="6069866"/>
            <a:ext cx="777597" cy="44410"/>
          </a:xfrm>
          <a:prstGeom prst="roundRect">
            <a:avLst>
              <a:gd name="adj" fmla="val 225151"/>
            </a:avLst>
          </a:prstGeom>
          <a:solidFill>
            <a:srgbClr val="BCDBD4"/>
          </a:solidFill>
          <a:ln/>
        </p:spPr>
      </p:sp>
      <p:sp>
        <p:nvSpPr>
          <p:cNvPr id="18" name="Shape 15"/>
          <p:cNvSpPr/>
          <p:nvPr/>
        </p:nvSpPr>
        <p:spPr>
          <a:xfrm>
            <a:off x="916484" y="5842159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1026616" y="5883831"/>
            <a:ext cx="27967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3</a:t>
            </a:r>
            <a:endParaRPr lang="en-US" sz="2624" dirty="0"/>
          </a:p>
        </p:txBody>
      </p:sp>
      <p:sp>
        <p:nvSpPr>
          <p:cNvPr id="20" name="Text 17"/>
          <p:cNvSpPr/>
          <p:nvPr/>
        </p:nvSpPr>
        <p:spPr>
          <a:xfrm>
            <a:off x="2388513" y="5890736"/>
            <a:ext cx="4304467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Manüpilasyon ve Kontrol</a:t>
            </a:r>
            <a:endParaRPr lang="en-US" sz="2187" dirty="0"/>
          </a:p>
        </p:txBody>
      </p:sp>
      <p:sp>
        <p:nvSpPr>
          <p:cNvPr id="21" name="Text 18"/>
          <p:cNvSpPr/>
          <p:nvPr/>
        </p:nvSpPr>
        <p:spPr>
          <a:xfrm>
            <a:off x="2388513" y="6371153"/>
            <a:ext cx="775108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Bir tarafın diğerini manipüle edip kontrol etme çabası sık sık sınır ihlallerine yol açar.</a:t>
            </a:r>
            <a:endParaRPr lang="en-US" sz="1750" dirty="0"/>
          </a:p>
        </p:txBody>
      </p:sp>
      <p:pic>
        <p:nvPicPr>
          <p:cNvPr id="22" name="Image 1" descr="preencoded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2240280"/>
            <a:ext cx="74776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Sağlıklı Sınırlar Nasıl Belirlenir?</a:t>
            </a:r>
            <a:endParaRPr lang="en-US" sz="4374" dirty="0"/>
          </a:p>
        </p:txBody>
      </p:sp>
      <p:sp>
        <p:nvSpPr>
          <p:cNvPr id="6" name="Text 3"/>
          <p:cNvSpPr/>
          <p:nvPr/>
        </p:nvSpPr>
        <p:spPr>
          <a:xfrm>
            <a:off x="833199" y="3962281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Sağlıklı sınırlar belirlerken kendi duygularımızı ve ihtiyaçlarımızı dikkate almamız gerekir. Başkalarının davranışlarına karşı nasıl hissettiğimiz önemlidir.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833199" y="5278398"/>
            <a:ext cx="747760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Sınırlar, duygusal rahatlık ve sağlık için belirlenir. Kendi ihtiyaçlarımızı göz önünde bulundurarak sınırları sağlamlaştırmalıyız.</a:t>
            </a:r>
            <a:endParaRPr lang="en-US" sz="1750" dirty="0"/>
          </a:p>
        </p:txBody>
      </p:sp>
      <p:pic>
        <p:nvPicPr>
          <p:cNvPr id="8" name="Image 1" descr="preencoded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2338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4" name="Text 2"/>
          <p:cNvSpPr/>
          <p:nvPr/>
        </p:nvSpPr>
        <p:spPr>
          <a:xfrm>
            <a:off x="2744748" y="529114"/>
            <a:ext cx="9140904" cy="120276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735"/>
              </a:lnSpc>
              <a:buNone/>
            </a:pPr>
            <a:r>
              <a:rPr lang="en-US" sz="3788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Sınırların Aşılması Durumunda Neler Yapılabilir?</a:t>
            </a:r>
            <a:endParaRPr lang="en-US" sz="3788" dirty="0"/>
          </a:p>
        </p:txBody>
      </p:sp>
      <p:sp>
        <p:nvSpPr>
          <p:cNvPr id="5" name="Text 3"/>
          <p:cNvSpPr/>
          <p:nvPr/>
        </p:nvSpPr>
        <p:spPr>
          <a:xfrm>
            <a:off x="2744748" y="2193608"/>
            <a:ext cx="4335780" cy="18466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24"/>
              </a:lnSpc>
              <a:buNone/>
            </a:pPr>
            <a:r>
              <a:rPr lang="en-US" sz="1515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Sınırların aşılması durumunda, öncelikle durumu sakin bir zihinle değerlendirmek önemlidir. Ardından, sınırın ihlal edildiği durumu net bir şekilde ifade etmek ve sınırların yeniden belirlenmesi için sağlıklı bir iletişim kurmak gerekir.</a:t>
            </a:r>
            <a:endParaRPr lang="en-US" sz="1515" dirty="0"/>
          </a:p>
        </p:txBody>
      </p:sp>
      <p:sp>
        <p:nvSpPr>
          <p:cNvPr id="6" name="Text 4"/>
          <p:cNvSpPr/>
          <p:nvPr/>
        </p:nvSpPr>
        <p:spPr>
          <a:xfrm>
            <a:off x="2744748" y="4213384"/>
            <a:ext cx="4335780" cy="12311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24"/>
              </a:lnSpc>
              <a:buNone/>
            </a:pPr>
            <a:r>
              <a:rPr lang="en-US" sz="1515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Özsaygıyı korumak ve gerektiğinde "hayır" demeyi öğrenmek, sınır ihlalleriyle başa çıkmak için önemlidir. Ayrıca, profesyonel destek almak da yardımcı olabilir.</a:t>
            </a:r>
            <a:endParaRPr lang="en-US" sz="1515" dirty="0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7492" y="2236946"/>
            <a:ext cx="4335780" cy="5249823"/>
          </a:xfrm>
          <a:prstGeom prst="rect">
            <a:avLst/>
          </a:prstGeom>
        </p:spPr>
      </p:pic>
      <p:pic>
        <p:nvPicPr>
          <p:cNvPr id="8" name="Image 1" descr="preencoded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819632"/>
            <a:ext cx="7536656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Sınır Koyma Teknikleri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2037993" y="3187541"/>
            <a:ext cx="388739" cy="388739"/>
          </a:xfrm>
          <a:prstGeom prst="roundRect">
            <a:avLst>
              <a:gd name="adj" fmla="val 25722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2648903" y="3208258"/>
            <a:ext cx="4555212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Sınırları net bir şekilde iletişim yoluyla belirle</a:t>
            </a:r>
            <a:endParaRPr lang="en-US" sz="2187" dirty="0"/>
          </a:p>
        </p:txBody>
      </p:sp>
      <p:sp>
        <p:nvSpPr>
          <p:cNvPr id="7" name="Text 5"/>
          <p:cNvSpPr/>
          <p:nvPr/>
        </p:nvSpPr>
        <p:spPr>
          <a:xfrm>
            <a:off x="2648903" y="4035862"/>
            <a:ext cx="4555212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İhtiyaçlarını ve sınırlarını açık bir şekilde ifade et.</a:t>
            </a:r>
            <a:endParaRPr lang="en-US" sz="1750" dirty="0"/>
          </a:p>
        </p:txBody>
      </p:sp>
      <p:sp>
        <p:nvSpPr>
          <p:cNvPr id="8" name="Shape 6"/>
          <p:cNvSpPr/>
          <p:nvPr/>
        </p:nvSpPr>
        <p:spPr>
          <a:xfrm>
            <a:off x="7426285" y="3187541"/>
            <a:ext cx="388739" cy="388739"/>
          </a:xfrm>
          <a:prstGeom prst="roundRect">
            <a:avLst>
              <a:gd name="adj" fmla="val 25722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8037195" y="3208258"/>
            <a:ext cx="3358277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Hayır demeyi öğren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8037195" y="3688675"/>
            <a:ext cx="4555212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Hayır demenin doğal ve kabul edilebilir olduğunu öğren.</a:t>
            </a:r>
            <a:endParaRPr lang="en-US" sz="1750" dirty="0"/>
          </a:p>
        </p:txBody>
      </p:sp>
      <p:sp>
        <p:nvSpPr>
          <p:cNvPr id="11" name="Shape 9"/>
          <p:cNvSpPr/>
          <p:nvPr/>
        </p:nvSpPr>
        <p:spPr>
          <a:xfrm>
            <a:off x="2037993" y="5198031"/>
            <a:ext cx="388739" cy="388739"/>
          </a:xfrm>
          <a:prstGeom prst="roundRect">
            <a:avLst>
              <a:gd name="adj" fmla="val 25722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2648903" y="5218748"/>
            <a:ext cx="4363403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İhtiyaçlarını önceliklendir</a:t>
            </a:r>
            <a:endParaRPr lang="en-US" sz="2187" dirty="0"/>
          </a:p>
        </p:txBody>
      </p:sp>
      <p:sp>
        <p:nvSpPr>
          <p:cNvPr id="13" name="Text 11"/>
          <p:cNvSpPr/>
          <p:nvPr/>
        </p:nvSpPr>
        <p:spPr>
          <a:xfrm>
            <a:off x="2648903" y="5699165"/>
            <a:ext cx="4555212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Kendine öncelik ver ve gereksiz yükleri reddet.</a:t>
            </a:r>
            <a:endParaRPr lang="en-US" sz="1750" dirty="0"/>
          </a:p>
        </p:txBody>
      </p:sp>
      <p:sp>
        <p:nvSpPr>
          <p:cNvPr id="14" name="Shape 12"/>
          <p:cNvSpPr/>
          <p:nvPr/>
        </p:nvSpPr>
        <p:spPr>
          <a:xfrm>
            <a:off x="7426285" y="5198031"/>
            <a:ext cx="388739" cy="388739"/>
          </a:xfrm>
          <a:prstGeom prst="roundRect">
            <a:avLst>
              <a:gd name="adj" fmla="val 25722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8037195" y="5218748"/>
            <a:ext cx="357818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Destek almayı öğren</a:t>
            </a:r>
            <a:endParaRPr lang="en-US" sz="2187" dirty="0"/>
          </a:p>
        </p:txBody>
      </p:sp>
      <p:sp>
        <p:nvSpPr>
          <p:cNvPr id="16" name="Text 14"/>
          <p:cNvSpPr/>
          <p:nvPr/>
        </p:nvSpPr>
        <p:spPr>
          <a:xfrm>
            <a:off x="8037195" y="5699165"/>
            <a:ext cx="4555212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Sınır koymakta zorlanıyorsan, profesyonel yardım almayı düşün.</a:t>
            </a:r>
            <a:endParaRPr lang="en-US" sz="1750" dirty="0"/>
          </a:p>
        </p:txBody>
      </p:sp>
      <p:pic>
        <p:nvPicPr>
          <p:cNvPr id="17" name="Image 0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2261116"/>
            <a:ext cx="755773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Sınır koyma ve ilişkiler</a:t>
            </a:r>
            <a:endParaRPr lang="en-US" sz="4374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993" y="3399830"/>
            <a:ext cx="444341" cy="444341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37993" y="4066342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Müzakere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037993" y="4546759"/>
            <a:ext cx="329588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Bir ilişkide sağlıklı sınırların belirlenmesi ve anlaşılması için müzakere önemlidir.</a:t>
            </a:r>
            <a:endParaRPr lang="en-US" sz="175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137" y="3399830"/>
            <a:ext cx="444341" cy="444341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667137" y="4066342"/>
            <a:ext cx="2968228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Dengeli Paylaşım</a:t>
            </a:r>
            <a:endParaRPr lang="en-US" sz="2187" dirty="0"/>
          </a:p>
        </p:txBody>
      </p:sp>
      <p:sp>
        <p:nvSpPr>
          <p:cNvPr id="10" name="Text 6"/>
          <p:cNvSpPr/>
          <p:nvPr/>
        </p:nvSpPr>
        <p:spPr>
          <a:xfrm>
            <a:off x="5667137" y="4546759"/>
            <a:ext cx="329600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Sınır koyarken dengeli bir paylaşımın olması, ilişkilerin sağlıklı bir şekilde devam etmesini sağlar.</a:t>
            </a:r>
            <a:endParaRPr lang="en-US" sz="175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6400" y="3399830"/>
            <a:ext cx="444341" cy="444341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296400" y="4066342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Güven</a:t>
            </a:r>
            <a:endParaRPr lang="en-US" sz="2187" dirty="0"/>
          </a:p>
        </p:txBody>
      </p:sp>
      <p:sp>
        <p:nvSpPr>
          <p:cNvPr id="13" name="Text 8"/>
          <p:cNvSpPr/>
          <p:nvPr/>
        </p:nvSpPr>
        <p:spPr>
          <a:xfrm>
            <a:off x="9296400" y="4546759"/>
            <a:ext cx="329600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Güven ilişkilerde sınırların korunmasında ve anlaşılmasında önemli bir role sahiptir.</a:t>
            </a:r>
            <a:endParaRPr lang="en-US" sz="1750" dirty="0"/>
          </a:p>
        </p:txBody>
      </p:sp>
      <p:pic>
        <p:nvPicPr>
          <p:cNvPr id="14" name="Image 3" descr="preencoded.png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640794"/>
            <a:ext cx="8028742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Sınır Koyma ve Özsaygı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2037993" y="1779508"/>
            <a:ext cx="1319213" cy="1280160"/>
          </a:xfrm>
          <a:prstGeom prst="roundRect">
            <a:avLst>
              <a:gd name="adj" fmla="val 7811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2267783" y="2197418"/>
            <a:ext cx="144423" cy="44434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499"/>
              </a:lnSpc>
              <a:buNone/>
            </a:pPr>
            <a:r>
              <a:rPr lang="en-US" sz="2187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1</a:t>
            </a:r>
            <a:endParaRPr lang="en-US" sz="2187" dirty="0"/>
          </a:p>
        </p:txBody>
      </p:sp>
      <p:sp>
        <p:nvSpPr>
          <p:cNvPr id="7" name="Text 5"/>
          <p:cNvSpPr/>
          <p:nvPr/>
        </p:nvSpPr>
        <p:spPr>
          <a:xfrm>
            <a:off x="3579376" y="2001679"/>
            <a:ext cx="5755481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Kendi İhtiyaçlarına Duyarlı Olmak</a:t>
            </a:r>
            <a:endParaRPr lang="en-US" sz="2187" dirty="0"/>
          </a:p>
        </p:txBody>
      </p:sp>
      <p:sp>
        <p:nvSpPr>
          <p:cNvPr id="8" name="Text 6"/>
          <p:cNvSpPr/>
          <p:nvPr/>
        </p:nvSpPr>
        <p:spPr>
          <a:xfrm>
            <a:off x="3579376" y="2482096"/>
            <a:ext cx="5755481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Özsaygıyı korumak için kendi ihtiyaçlarını gözetmek.</a:t>
            </a:r>
            <a:endParaRPr lang="en-US" sz="1750" dirty="0"/>
          </a:p>
        </p:txBody>
      </p:sp>
      <p:sp>
        <p:nvSpPr>
          <p:cNvPr id="9" name="Shape 7"/>
          <p:cNvSpPr/>
          <p:nvPr/>
        </p:nvSpPr>
        <p:spPr>
          <a:xfrm>
            <a:off x="3468291" y="3033980"/>
            <a:ext cx="9013031" cy="22205"/>
          </a:xfrm>
          <a:prstGeom prst="roundRect">
            <a:avLst>
              <a:gd name="adj" fmla="val 450302"/>
            </a:avLst>
          </a:prstGeom>
          <a:solidFill>
            <a:srgbClr val="BCDBD4"/>
          </a:solidFill>
          <a:ln/>
        </p:spPr>
      </p:sp>
      <p:sp>
        <p:nvSpPr>
          <p:cNvPr id="10" name="Shape 8"/>
          <p:cNvSpPr/>
          <p:nvPr/>
        </p:nvSpPr>
        <p:spPr>
          <a:xfrm>
            <a:off x="2037993" y="3170753"/>
            <a:ext cx="2638544" cy="1280160"/>
          </a:xfrm>
          <a:prstGeom prst="roundRect">
            <a:avLst>
              <a:gd name="adj" fmla="val 7811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2267783" y="3588663"/>
            <a:ext cx="231934" cy="44434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499"/>
              </a:lnSpc>
              <a:buNone/>
            </a:pPr>
            <a:r>
              <a:rPr lang="en-US" sz="2187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2</a:t>
            </a:r>
            <a:endParaRPr lang="en-US" sz="2187" dirty="0"/>
          </a:p>
        </p:txBody>
      </p:sp>
      <p:sp>
        <p:nvSpPr>
          <p:cNvPr id="12" name="Text 10"/>
          <p:cNvSpPr/>
          <p:nvPr/>
        </p:nvSpPr>
        <p:spPr>
          <a:xfrm>
            <a:off x="4898707" y="3392924"/>
            <a:ext cx="2908221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Hayır Diyebilmek</a:t>
            </a:r>
            <a:endParaRPr lang="en-US" sz="2187" dirty="0"/>
          </a:p>
        </p:txBody>
      </p:sp>
      <p:sp>
        <p:nvSpPr>
          <p:cNvPr id="13" name="Text 11"/>
          <p:cNvSpPr/>
          <p:nvPr/>
        </p:nvSpPr>
        <p:spPr>
          <a:xfrm>
            <a:off x="4898707" y="3873341"/>
            <a:ext cx="5451991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Zorlayıcı ya da istenmeyen durumlarda sınır koymak.</a:t>
            </a:r>
            <a:endParaRPr lang="en-US" sz="1750" dirty="0"/>
          </a:p>
        </p:txBody>
      </p:sp>
      <p:sp>
        <p:nvSpPr>
          <p:cNvPr id="14" name="Shape 12"/>
          <p:cNvSpPr/>
          <p:nvPr/>
        </p:nvSpPr>
        <p:spPr>
          <a:xfrm>
            <a:off x="4787622" y="4425226"/>
            <a:ext cx="7693700" cy="22205"/>
          </a:xfrm>
          <a:prstGeom prst="roundRect">
            <a:avLst>
              <a:gd name="adj" fmla="val 450302"/>
            </a:avLst>
          </a:prstGeom>
          <a:solidFill>
            <a:srgbClr val="BCDBD4"/>
          </a:solidFill>
          <a:ln/>
        </p:spPr>
      </p:sp>
      <p:sp>
        <p:nvSpPr>
          <p:cNvPr id="15" name="Shape 13"/>
          <p:cNvSpPr/>
          <p:nvPr/>
        </p:nvSpPr>
        <p:spPr>
          <a:xfrm>
            <a:off x="2037993" y="4561999"/>
            <a:ext cx="3957876" cy="1280160"/>
          </a:xfrm>
          <a:prstGeom prst="roundRect">
            <a:avLst>
              <a:gd name="adj" fmla="val 7811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2267783" y="4979908"/>
            <a:ext cx="233005" cy="44434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499"/>
              </a:lnSpc>
              <a:buNone/>
            </a:pPr>
            <a:r>
              <a:rPr lang="en-US" sz="2187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3</a:t>
            </a:r>
            <a:endParaRPr lang="en-US" sz="2187" dirty="0"/>
          </a:p>
        </p:txBody>
      </p:sp>
      <p:sp>
        <p:nvSpPr>
          <p:cNvPr id="17" name="Text 15"/>
          <p:cNvSpPr/>
          <p:nvPr/>
        </p:nvSpPr>
        <p:spPr>
          <a:xfrm>
            <a:off x="6218039" y="4784169"/>
            <a:ext cx="3641527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İfade Edilebilir Olmak</a:t>
            </a:r>
            <a:endParaRPr lang="en-US" sz="2187" dirty="0"/>
          </a:p>
        </p:txBody>
      </p:sp>
      <p:sp>
        <p:nvSpPr>
          <p:cNvPr id="18" name="Text 16"/>
          <p:cNvSpPr/>
          <p:nvPr/>
        </p:nvSpPr>
        <p:spPr>
          <a:xfrm>
            <a:off x="6218039" y="5264587"/>
            <a:ext cx="4481751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Özgürce düşünüp hislerini ifade edebilmek.</a:t>
            </a:r>
            <a:endParaRPr lang="en-US" sz="1750" dirty="0"/>
          </a:p>
        </p:txBody>
      </p:sp>
      <p:sp>
        <p:nvSpPr>
          <p:cNvPr id="19" name="Shape 17"/>
          <p:cNvSpPr/>
          <p:nvPr/>
        </p:nvSpPr>
        <p:spPr>
          <a:xfrm>
            <a:off x="6106954" y="5816471"/>
            <a:ext cx="6374368" cy="22205"/>
          </a:xfrm>
          <a:prstGeom prst="roundRect">
            <a:avLst>
              <a:gd name="adj" fmla="val 450302"/>
            </a:avLst>
          </a:prstGeom>
          <a:solidFill>
            <a:srgbClr val="BCDBD4"/>
          </a:solidFill>
          <a:ln/>
        </p:spPr>
      </p:sp>
      <p:sp>
        <p:nvSpPr>
          <p:cNvPr id="20" name="Shape 18"/>
          <p:cNvSpPr/>
          <p:nvPr/>
        </p:nvSpPr>
        <p:spPr>
          <a:xfrm>
            <a:off x="2037993" y="5953244"/>
            <a:ext cx="5277207" cy="1635562"/>
          </a:xfrm>
          <a:prstGeom prst="roundRect">
            <a:avLst>
              <a:gd name="adj" fmla="val 6113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2267783" y="6548795"/>
            <a:ext cx="239078" cy="44434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499"/>
              </a:lnSpc>
              <a:buNone/>
            </a:pPr>
            <a:r>
              <a:rPr lang="en-US" sz="2187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4</a:t>
            </a:r>
            <a:endParaRPr lang="en-US" sz="2187" dirty="0"/>
          </a:p>
        </p:txBody>
      </p:sp>
      <p:sp>
        <p:nvSpPr>
          <p:cNvPr id="22" name="Text 20"/>
          <p:cNvSpPr/>
          <p:nvPr/>
        </p:nvSpPr>
        <p:spPr>
          <a:xfrm>
            <a:off x="7537371" y="6175415"/>
            <a:ext cx="40703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Empati ve Sınır Koymak</a:t>
            </a:r>
            <a:endParaRPr lang="en-US" sz="2187" dirty="0"/>
          </a:p>
        </p:txBody>
      </p:sp>
      <p:sp>
        <p:nvSpPr>
          <p:cNvPr id="23" name="Text 21"/>
          <p:cNvSpPr/>
          <p:nvPr/>
        </p:nvSpPr>
        <p:spPr>
          <a:xfrm>
            <a:off x="7537371" y="6655832"/>
            <a:ext cx="4832866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Empati duygusunu korurken sınırlarını belirlemek.</a:t>
            </a:r>
            <a:endParaRPr lang="en-US" sz="1750" dirty="0"/>
          </a:p>
        </p:txBody>
      </p:sp>
      <p:pic>
        <p:nvPicPr>
          <p:cNvPr id="24" name="Image 0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521</Words>
  <Application>Microsoft Office PowerPoint</Application>
  <PresentationFormat>Özel</PresentationFormat>
  <Paragraphs>82</Paragraphs>
  <Slides>10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1" baseType="lpstr">
      <vt:lpstr>Office Theme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</vt:vector>
  </TitlesOfParts>
  <Company>PptxGenJS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Administrator</cp:lastModifiedBy>
  <cp:revision>2</cp:revision>
  <dcterms:created xsi:type="dcterms:W3CDTF">2024-03-26T09:08:47Z</dcterms:created>
  <dcterms:modified xsi:type="dcterms:W3CDTF">2024-03-26T09:12:44Z</dcterms:modified>
</cp:coreProperties>
</file>